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4" r:id="rId4"/>
    <p:sldId id="270" r:id="rId5"/>
    <p:sldId id="259" r:id="rId6"/>
    <p:sldId id="268" r:id="rId7"/>
    <p:sldId id="260" r:id="rId8"/>
    <p:sldId id="269" r:id="rId9"/>
    <p:sldId id="261" r:id="rId10"/>
    <p:sldId id="262" r:id="rId11"/>
    <p:sldId id="263" r:id="rId12"/>
    <p:sldId id="265" r:id="rId13"/>
    <p:sldId id="271" r:id="rId14"/>
    <p:sldId id="258" r:id="rId15"/>
    <p:sldId id="272" r:id="rId16"/>
    <p:sldId id="267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lht000013\finanzabteilung\Christine%20Vandeberg\Haushaltsplanung\Haushalt%202019\Vorberich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818619817369782E-2"/>
          <c:y val="3.1001796759500766E-2"/>
          <c:w val="0.89526403907032459"/>
          <c:h val="0.389491737787238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'Ergebnishaushalt I'!$B$12</c:f>
              <c:strCache>
                <c:ptCount val="1"/>
                <c:pt idx="0">
                  <c:v>Ergebnis 2017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I'!$A$13:$A$20</c:f>
              <c:strCache>
                <c:ptCount val="8"/>
                <c:pt idx="0">
                  <c:v>Privatrechtliche Leistungsentgelte</c:v>
                </c:pt>
                <c:pt idx="1">
                  <c:v>Öffentlich-rechtliche Leistungsentgelte</c:v>
                </c:pt>
                <c:pt idx="2">
                  <c:v>Kostenersatzleistungen und -erstattungen</c:v>
                </c:pt>
                <c:pt idx="3">
                  <c:v>Steuern und steuerähnliche Erträge einschließlich Erträge aus gesetzlichen Umlagen</c:v>
                </c:pt>
                <c:pt idx="4">
                  <c:v>Erträge aus Transferleistungen</c:v>
                </c:pt>
                <c:pt idx="5">
                  <c:v>Erträge aus Zuweisungen und Zuschüssen für laufende Zwecke und allgemeine Umlagen</c:v>
                </c:pt>
                <c:pt idx="6">
                  <c:v>Erträge aus der Auflösung von Sonderposten aus Investitionszuweisungen, -zuschüssen und -beiträgen</c:v>
                </c:pt>
                <c:pt idx="7">
                  <c:v>Sonstige ordentliche Erträge</c:v>
                </c:pt>
              </c:strCache>
            </c:strRef>
          </c:cat>
          <c:val>
            <c:numRef>
              <c:f>'Ergebnishaushalt I'!$B$13:$B$20</c:f>
              <c:numCache>
                <c:formatCode>0%</c:formatCode>
                <c:ptCount val="8"/>
                <c:pt idx="0">
                  <c:v>1.5585536543629479E-2</c:v>
                </c:pt>
                <c:pt idx="1">
                  <c:v>2.2878888552650051E-2</c:v>
                </c:pt>
                <c:pt idx="2">
                  <c:v>3.3971113712643684E-2</c:v>
                </c:pt>
                <c:pt idx="3">
                  <c:v>0.62003852903082268</c:v>
                </c:pt>
                <c:pt idx="4">
                  <c:v>2.5961722636717411E-2</c:v>
                </c:pt>
                <c:pt idx="5">
                  <c:v>0.21058239145121108</c:v>
                </c:pt>
                <c:pt idx="6">
                  <c:v>4.007650244719993E-2</c:v>
                </c:pt>
                <c:pt idx="7">
                  <c:v>3.09053156251256E-2</c:v>
                </c:pt>
              </c:numCache>
            </c:numRef>
          </c:val>
        </c:ser>
        <c:ser>
          <c:idx val="1"/>
          <c:order val="1"/>
          <c:tx>
            <c:strRef>
              <c:f>'Ergebnishaushalt I'!$C$12</c:f>
              <c:strCache>
                <c:ptCount val="1"/>
                <c:pt idx="0">
                  <c:v>Ansatz 2018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I'!$A$13:$A$20</c:f>
              <c:strCache>
                <c:ptCount val="8"/>
                <c:pt idx="0">
                  <c:v>Privatrechtliche Leistungsentgelte</c:v>
                </c:pt>
                <c:pt idx="1">
                  <c:v>Öffentlich-rechtliche Leistungsentgelte</c:v>
                </c:pt>
                <c:pt idx="2">
                  <c:v>Kostenersatzleistungen und -erstattungen</c:v>
                </c:pt>
                <c:pt idx="3">
                  <c:v>Steuern und steuerähnliche Erträge einschließlich Erträge aus gesetzlichen Umlagen</c:v>
                </c:pt>
                <c:pt idx="4">
                  <c:v>Erträge aus Transferleistungen</c:v>
                </c:pt>
                <c:pt idx="5">
                  <c:v>Erträge aus Zuweisungen und Zuschüssen für laufende Zwecke und allgemeine Umlagen</c:v>
                </c:pt>
                <c:pt idx="6">
                  <c:v>Erträge aus der Auflösung von Sonderposten aus Investitionszuweisungen, -zuschüssen und -beiträgen</c:v>
                </c:pt>
                <c:pt idx="7">
                  <c:v>Sonstige ordentliche Erträge</c:v>
                </c:pt>
              </c:strCache>
            </c:strRef>
          </c:cat>
          <c:val>
            <c:numRef>
              <c:f>'Ergebnishaushalt I'!$C$13:$C$20</c:f>
              <c:numCache>
                <c:formatCode>0%</c:formatCode>
                <c:ptCount val="8"/>
                <c:pt idx="0">
                  <c:v>1.6660697084099924E-2</c:v>
                </c:pt>
                <c:pt idx="1">
                  <c:v>2.552163398969079E-2</c:v>
                </c:pt>
                <c:pt idx="2">
                  <c:v>4.145930709831569E-2</c:v>
                </c:pt>
                <c:pt idx="3">
                  <c:v>0.63042351407449593</c:v>
                </c:pt>
                <c:pt idx="4">
                  <c:v>2.5165683724841546E-2</c:v>
                </c:pt>
                <c:pt idx="5">
                  <c:v>0.20307407547480427</c:v>
                </c:pt>
                <c:pt idx="6">
                  <c:v>3.882527513843128E-2</c:v>
                </c:pt>
                <c:pt idx="7">
                  <c:v>1.8869813415320544E-2</c:v>
                </c:pt>
              </c:numCache>
            </c:numRef>
          </c:val>
        </c:ser>
        <c:ser>
          <c:idx val="2"/>
          <c:order val="2"/>
          <c:tx>
            <c:strRef>
              <c:f>'Ergebnishaushalt I'!$D$12</c:f>
              <c:strCache>
                <c:ptCount val="1"/>
                <c:pt idx="0">
                  <c:v>Ansatz 2019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I'!$A$13:$A$20</c:f>
              <c:strCache>
                <c:ptCount val="8"/>
                <c:pt idx="0">
                  <c:v>Privatrechtliche Leistungsentgelte</c:v>
                </c:pt>
                <c:pt idx="1">
                  <c:v>Öffentlich-rechtliche Leistungsentgelte</c:v>
                </c:pt>
                <c:pt idx="2">
                  <c:v>Kostenersatzleistungen und -erstattungen</c:v>
                </c:pt>
                <c:pt idx="3">
                  <c:v>Steuern und steuerähnliche Erträge einschließlich Erträge aus gesetzlichen Umlagen</c:v>
                </c:pt>
                <c:pt idx="4">
                  <c:v>Erträge aus Transferleistungen</c:v>
                </c:pt>
                <c:pt idx="5">
                  <c:v>Erträge aus Zuweisungen und Zuschüssen für laufende Zwecke und allgemeine Umlagen</c:v>
                </c:pt>
                <c:pt idx="6">
                  <c:v>Erträge aus der Auflösung von Sonderposten aus Investitionszuweisungen, -zuschüssen und -beiträgen</c:v>
                </c:pt>
                <c:pt idx="7">
                  <c:v>Sonstige ordentliche Erträge</c:v>
                </c:pt>
              </c:strCache>
            </c:strRef>
          </c:cat>
          <c:val>
            <c:numRef>
              <c:f>'Ergebnishaushalt I'!$D$13:$D$20</c:f>
              <c:numCache>
                <c:formatCode>0%</c:formatCode>
                <c:ptCount val="8"/>
                <c:pt idx="0">
                  <c:v>1.5813847459272799E-2</c:v>
                </c:pt>
                <c:pt idx="1">
                  <c:v>2.3412599575314188E-2</c:v>
                </c:pt>
                <c:pt idx="2">
                  <c:v>4.1822687340901131E-2</c:v>
                </c:pt>
                <c:pt idx="3">
                  <c:v>0.61505988238820331</c:v>
                </c:pt>
                <c:pt idx="4">
                  <c:v>2.4476424871559981E-2</c:v>
                </c:pt>
                <c:pt idx="5">
                  <c:v>0.21860343379165065</c:v>
                </c:pt>
                <c:pt idx="6">
                  <c:v>4.0716646755121773E-2</c:v>
                </c:pt>
                <c:pt idx="7">
                  <c:v>2.0094477817976113E-2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383488"/>
        <c:axId val="149383096"/>
      </c:barChart>
      <c:catAx>
        <c:axId val="149383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/>
          <a:lstStyle/>
          <a:p>
            <a:pPr>
              <a:defRPr/>
            </a:pPr>
            <a:endParaRPr lang="de-DE"/>
          </a:p>
        </c:txPr>
        <c:crossAx val="149383096"/>
        <c:crosses val="autoZero"/>
        <c:auto val="1"/>
        <c:lblAlgn val="ctr"/>
        <c:lblOffset val="100"/>
        <c:noMultiLvlLbl val="0"/>
      </c:catAx>
      <c:valAx>
        <c:axId val="149383096"/>
        <c:scaling>
          <c:orientation val="minMax"/>
          <c:max val="0.8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49383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8880577427821633E-2"/>
          <c:y val="0.92664836480166657"/>
          <c:w val="0.88536687080781451"/>
          <c:h val="5.3114630645047532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233012540099156E-2"/>
          <c:y val="2.8550353098064214E-2"/>
          <c:w val="0.90494386118401871"/>
          <c:h val="0.41301243948713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'Ergebnishaushalt I'!$B$40</c:f>
              <c:strCache>
                <c:ptCount val="1"/>
                <c:pt idx="0">
                  <c:v>Ergebnis 2017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I'!$A$41:$A$47</c:f>
              <c:strCache>
                <c:ptCount val="7"/>
                <c:pt idx="0">
                  <c:v>Personalaufwendungen</c:v>
                </c:pt>
                <c:pt idx="1">
                  <c:v>Versorgungsaufwendungen</c:v>
                </c:pt>
                <c:pt idx="2">
                  <c:v>Aufwendungen für Sach- und Dienstleistungen</c:v>
                </c:pt>
                <c:pt idx="3">
                  <c:v>Abschreibungen</c:v>
                </c:pt>
                <c:pt idx="4">
                  <c:v>Aufwendungen für Zuweisungen und Zuschüsse sowie besondere Finanzaufwendungen</c:v>
                </c:pt>
                <c:pt idx="5">
                  <c:v>Steueraufwendungen einschließlich Aufwendungen aus gesetzlichen Umlageverpflichtungen</c:v>
                </c:pt>
                <c:pt idx="6">
                  <c:v>Zinsen und ähnliche Aufwendungen</c:v>
                </c:pt>
              </c:strCache>
            </c:strRef>
          </c:cat>
          <c:val>
            <c:numRef>
              <c:f>'Ergebnishaushalt I'!$B$41:$B$47</c:f>
              <c:numCache>
                <c:formatCode>0%</c:formatCode>
                <c:ptCount val="7"/>
                <c:pt idx="0">
                  <c:v>0.12918408356227587</c:v>
                </c:pt>
                <c:pt idx="1">
                  <c:v>1.719639624919193E-2</c:v>
                </c:pt>
                <c:pt idx="2">
                  <c:v>0.19691793229634899</c:v>
                </c:pt>
                <c:pt idx="3">
                  <c:v>8.660680154495877E-2</c:v>
                </c:pt>
                <c:pt idx="4">
                  <c:v>0.12936050797551307</c:v>
                </c:pt>
                <c:pt idx="5">
                  <c:v>0.42803885647146328</c:v>
                </c:pt>
                <c:pt idx="6">
                  <c:v>1.2695421900248121E-2</c:v>
                </c:pt>
              </c:numCache>
            </c:numRef>
          </c:val>
        </c:ser>
        <c:ser>
          <c:idx val="1"/>
          <c:order val="1"/>
          <c:tx>
            <c:strRef>
              <c:f>'Ergebnishaushalt I'!$C$40</c:f>
              <c:strCache>
                <c:ptCount val="1"/>
                <c:pt idx="0">
                  <c:v>Ansatz 2018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I'!$A$41:$A$47</c:f>
              <c:strCache>
                <c:ptCount val="7"/>
                <c:pt idx="0">
                  <c:v>Personalaufwendungen</c:v>
                </c:pt>
                <c:pt idx="1">
                  <c:v>Versorgungsaufwendungen</c:v>
                </c:pt>
                <c:pt idx="2">
                  <c:v>Aufwendungen für Sach- und Dienstleistungen</c:v>
                </c:pt>
                <c:pt idx="3">
                  <c:v>Abschreibungen</c:v>
                </c:pt>
                <c:pt idx="4">
                  <c:v>Aufwendungen für Zuweisungen und Zuschüsse sowie besondere Finanzaufwendungen</c:v>
                </c:pt>
                <c:pt idx="5">
                  <c:v>Steueraufwendungen einschließlich Aufwendungen aus gesetzlichen Umlageverpflichtungen</c:v>
                </c:pt>
                <c:pt idx="6">
                  <c:v>Zinsen und ähnliche Aufwendungen</c:v>
                </c:pt>
              </c:strCache>
            </c:strRef>
          </c:cat>
          <c:val>
            <c:numRef>
              <c:f>'Ergebnishaushalt I'!$C$41:$C$47</c:f>
              <c:numCache>
                <c:formatCode>0%</c:formatCode>
                <c:ptCount val="7"/>
                <c:pt idx="0">
                  <c:v>0.1345926316939095</c:v>
                </c:pt>
                <c:pt idx="1">
                  <c:v>1.3078379263897485E-2</c:v>
                </c:pt>
                <c:pt idx="2">
                  <c:v>0.19873084204011796</c:v>
                </c:pt>
                <c:pt idx="3">
                  <c:v>7.8392915650369502E-2</c:v>
                </c:pt>
                <c:pt idx="4">
                  <c:v>0.14327742182096181</c:v>
                </c:pt>
                <c:pt idx="5">
                  <c:v>0.42120208234737339</c:v>
                </c:pt>
                <c:pt idx="6">
                  <c:v>1.0725727183370344E-2</c:v>
                </c:pt>
              </c:numCache>
            </c:numRef>
          </c:val>
        </c:ser>
        <c:ser>
          <c:idx val="2"/>
          <c:order val="2"/>
          <c:tx>
            <c:strRef>
              <c:f>'Ergebnishaushalt I'!$D$40</c:f>
              <c:strCache>
                <c:ptCount val="1"/>
                <c:pt idx="0">
                  <c:v>Ansatz 2019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'Ergebnishaushalt I'!$A$41:$A$47</c:f>
              <c:strCache>
                <c:ptCount val="7"/>
                <c:pt idx="0">
                  <c:v>Personalaufwendungen</c:v>
                </c:pt>
                <c:pt idx="1">
                  <c:v>Versorgungsaufwendungen</c:v>
                </c:pt>
                <c:pt idx="2">
                  <c:v>Aufwendungen für Sach- und Dienstleistungen</c:v>
                </c:pt>
                <c:pt idx="3">
                  <c:v>Abschreibungen</c:v>
                </c:pt>
                <c:pt idx="4">
                  <c:v>Aufwendungen für Zuweisungen und Zuschüsse sowie besondere Finanzaufwendungen</c:v>
                </c:pt>
                <c:pt idx="5">
                  <c:v>Steueraufwendungen einschließlich Aufwendungen aus gesetzlichen Umlageverpflichtungen</c:v>
                </c:pt>
                <c:pt idx="6">
                  <c:v>Zinsen und ähnliche Aufwendungen</c:v>
                </c:pt>
              </c:strCache>
            </c:strRef>
          </c:cat>
          <c:val>
            <c:numRef>
              <c:f>'Ergebnishaushalt I'!$D$41:$D$47</c:f>
              <c:numCache>
                <c:formatCode>0%</c:formatCode>
                <c:ptCount val="7"/>
                <c:pt idx="0">
                  <c:v>0.14259177467312767</c:v>
                </c:pt>
                <c:pt idx="1">
                  <c:v>1.2087988723512617E-2</c:v>
                </c:pt>
                <c:pt idx="2">
                  <c:v>0.19398685959547504</c:v>
                </c:pt>
                <c:pt idx="3">
                  <c:v>7.6374110571284265E-2</c:v>
                </c:pt>
                <c:pt idx="4">
                  <c:v>0.16511516345200836</c:v>
                </c:pt>
                <c:pt idx="5">
                  <c:v>0.4007147128997014</c:v>
                </c:pt>
                <c:pt idx="6">
                  <c:v>9.1293900848906477E-3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976424"/>
        <c:axId val="149976816"/>
      </c:barChart>
      <c:catAx>
        <c:axId val="149976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/>
          <a:lstStyle/>
          <a:p>
            <a:pPr>
              <a:defRPr/>
            </a:pPr>
            <a:endParaRPr lang="de-DE"/>
          </a:p>
        </c:txPr>
        <c:crossAx val="149976816"/>
        <c:crosses val="autoZero"/>
        <c:auto val="1"/>
        <c:lblAlgn val="ctr"/>
        <c:lblOffset val="100"/>
        <c:noMultiLvlLbl val="0"/>
      </c:catAx>
      <c:valAx>
        <c:axId val="149976816"/>
        <c:scaling>
          <c:orientation val="minMax"/>
          <c:max val="0.60000000000000064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49976424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6.4325021872265992E-2"/>
          <c:y val="0.93169556522114161"/>
          <c:w val="0.84493423738699436"/>
          <c:h val="5.4641563500450366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493799688082474E-2"/>
          <c:y val="2.8800310467028297E-2"/>
          <c:w val="0.87429599832629601"/>
          <c:h val="0.812829641431009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'Ergebnishaushalt II'!$A$4</c:f>
              <c:strCache>
                <c:ptCount val="1"/>
                <c:pt idx="0">
                  <c:v>Gemeindeanteile an der Einkommen- und Umsatzsteuer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II'!$B$4:$L$4</c:f>
              <c:numCache>
                <c:formatCode>#,##0\ "€"</c:formatCode>
                <c:ptCount val="11"/>
                <c:pt idx="0">
                  <c:v>2857889</c:v>
                </c:pt>
                <c:pt idx="1">
                  <c:v>2693294</c:v>
                </c:pt>
                <c:pt idx="2">
                  <c:v>2801365</c:v>
                </c:pt>
                <c:pt idx="3">
                  <c:v>2951774</c:v>
                </c:pt>
                <c:pt idx="4">
                  <c:v>3180590</c:v>
                </c:pt>
                <c:pt idx="5">
                  <c:v>3400404</c:v>
                </c:pt>
                <c:pt idx="6">
                  <c:v>3679396</c:v>
                </c:pt>
                <c:pt idx="7">
                  <c:v>3892804.1100000003</c:v>
                </c:pt>
                <c:pt idx="8">
                  <c:v>4248793.2299999995</c:v>
                </c:pt>
                <c:pt idx="9">
                  <c:v>4685400</c:v>
                </c:pt>
                <c:pt idx="10">
                  <c:v>4927800</c:v>
                </c:pt>
              </c:numCache>
            </c:numRef>
          </c:val>
        </c:ser>
        <c:ser>
          <c:idx val="1"/>
          <c:order val="1"/>
          <c:tx>
            <c:strRef>
              <c:f>'Ergebnishaushalt II'!$A$7</c:f>
              <c:strCache>
                <c:ptCount val="1"/>
                <c:pt idx="0">
                  <c:v>Grundsteuer A und B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10"/>
              <c:layout>
                <c:manualLayout>
                  <c:x val="1.5456399029396465E-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II'!$B$7:$L$7</c:f>
              <c:numCache>
                <c:formatCode>#,##0\ "€"</c:formatCode>
                <c:ptCount val="11"/>
                <c:pt idx="0">
                  <c:v>522479</c:v>
                </c:pt>
                <c:pt idx="1">
                  <c:v>588056</c:v>
                </c:pt>
                <c:pt idx="2">
                  <c:v>588460</c:v>
                </c:pt>
                <c:pt idx="3">
                  <c:v>593106</c:v>
                </c:pt>
                <c:pt idx="4">
                  <c:v>639158</c:v>
                </c:pt>
                <c:pt idx="5">
                  <c:v>643350</c:v>
                </c:pt>
                <c:pt idx="6">
                  <c:v>902182</c:v>
                </c:pt>
                <c:pt idx="7">
                  <c:v>882737.76</c:v>
                </c:pt>
                <c:pt idx="8">
                  <c:v>878607.30999999994</c:v>
                </c:pt>
                <c:pt idx="9">
                  <c:v>955000</c:v>
                </c:pt>
                <c:pt idx="10">
                  <c:v>910000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977992"/>
        <c:axId val="149977600"/>
      </c:barChart>
      <c:catAx>
        <c:axId val="149977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977600"/>
        <c:crosses val="autoZero"/>
        <c:auto val="1"/>
        <c:lblAlgn val="ctr"/>
        <c:lblOffset val="100"/>
        <c:noMultiLvlLbl val="0"/>
      </c:catAx>
      <c:valAx>
        <c:axId val="149977600"/>
        <c:scaling>
          <c:orientation val="minMax"/>
          <c:max val="7000000"/>
          <c:min val="0"/>
        </c:scaling>
        <c:delete val="0"/>
        <c:axPos val="l"/>
        <c:majorGridlines/>
        <c:numFmt formatCode="#,##0\ &quot;€&quot;" sourceLinked="1"/>
        <c:majorTickMark val="out"/>
        <c:minorTickMark val="none"/>
        <c:tickLblPos val="nextTo"/>
        <c:crossAx val="149977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249869587897792"/>
          <c:y val="0.91461523535239064"/>
          <c:w val="0.82479008842145562"/>
          <c:h val="8.5384673736592226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381908783141225E-2"/>
          <c:y val="2.5589205791281426E-2"/>
          <c:w val="0.87007940583514021"/>
          <c:h val="0.881982079098923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'Ergebnishaushalt II'!$A$8</c:f>
              <c:strCache>
                <c:ptCount val="1"/>
                <c:pt idx="0">
                  <c:v>Gewerbesteuer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2.634771033610375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8544274455261963E-3"/>
                  <c:y val="-2.61949404655814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1.2126532833470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1.0481710560845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6.900105818596981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6.7994887519884821E-17"/>
                  <c:y val="-1.22080100977487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"/>
                  <c:y val="-2.1798563080546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"/>
                  <c:y val="7.259963735827449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1173290404068075E-3"/>
                  <c:y val="-1.9172618750566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5.88350720242043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4.1265681141102531E-5"/>
                  <c:y val="-3.5474861378316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II'!$B$8:$L$8</c:f>
              <c:numCache>
                <c:formatCode>#,##0\ "€"</c:formatCode>
                <c:ptCount val="11"/>
                <c:pt idx="0">
                  <c:v>426942</c:v>
                </c:pt>
                <c:pt idx="1">
                  <c:v>586538</c:v>
                </c:pt>
                <c:pt idx="2">
                  <c:v>590066</c:v>
                </c:pt>
                <c:pt idx="3">
                  <c:v>598632</c:v>
                </c:pt>
                <c:pt idx="4">
                  <c:v>914259</c:v>
                </c:pt>
                <c:pt idx="5">
                  <c:v>1038998</c:v>
                </c:pt>
                <c:pt idx="6">
                  <c:v>895065</c:v>
                </c:pt>
                <c:pt idx="7">
                  <c:v>1301123</c:v>
                </c:pt>
                <c:pt idx="8">
                  <c:v>1507923</c:v>
                </c:pt>
                <c:pt idx="9">
                  <c:v>1400000</c:v>
                </c:pt>
                <c:pt idx="10">
                  <c:v>1400000</c:v>
                </c:pt>
              </c:numCache>
            </c:numRef>
          </c:val>
        </c:ser>
        <c:ser>
          <c:idx val="1"/>
          <c:order val="1"/>
          <c:tx>
            <c:strRef>
              <c:f>'Ergebnishaushalt II'!$A$15</c:f>
              <c:strCache>
                <c:ptCount val="1"/>
                <c:pt idx="0">
                  <c:v>Gewerbesteuerumlage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II'!$B$15:$L$15</c:f>
              <c:numCache>
                <c:formatCode>#,##0\ "€"</c:formatCode>
                <c:ptCount val="11"/>
                <c:pt idx="0">
                  <c:v>-69607</c:v>
                </c:pt>
                <c:pt idx="1">
                  <c:v>-169927</c:v>
                </c:pt>
                <c:pt idx="2">
                  <c:v>-115649</c:v>
                </c:pt>
                <c:pt idx="3">
                  <c:v>-140701</c:v>
                </c:pt>
                <c:pt idx="4">
                  <c:v>-165896</c:v>
                </c:pt>
                <c:pt idx="5">
                  <c:v>-169764</c:v>
                </c:pt>
                <c:pt idx="6">
                  <c:v>-157183</c:v>
                </c:pt>
                <c:pt idx="7">
                  <c:v>-236601.08</c:v>
                </c:pt>
                <c:pt idx="8">
                  <c:v>-271601.06</c:v>
                </c:pt>
                <c:pt idx="9">
                  <c:v>-251600</c:v>
                </c:pt>
                <c:pt idx="10">
                  <c:v>-235800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978384"/>
        <c:axId val="149979168"/>
      </c:barChart>
      <c:catAx>
        <c:axId val="14997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979168"/>
        <c:crosses val="autoZero"/>
        <c:auto val="1"/>
        <c:lblAlgn val="ctr"/>
        <c:lblOffset val="100"/>
        <c:noMultiLvlLbl val="0"/>
      </c:catAx>
      <c:valAx>
        <c:axId val="149979168"/>
        <c:scaling>
          <c:orientation val="minMax"/>
          <c:max val="2000000"/>
          <c:min val="-800000"/>
        </c:scaling>
        <c:delete val="0"/>
        <c:axPos val="l"/>
        <c:majorGridlines/>
        <c:numFmt formatCode="#,##0\ &quot;€&quot;" sourceLinked="1"/>
        <c:majorTickMark val="out"/>
        <c:minorTickMark val="none"/>
        <c:tickLblPos val="nextTo"/>
        <c:crossAx val="149978384"/>
        <c:crosses val="autoZero"/>
        <c:crossBetween val="between"/>
        <c:majorUnit val="200000"/>
      </c:valAx>
    </c:plotArea>
    <c:legend>
      <c:legendPos val="r"/>
      <c:layout>
        <c:manualLayout>
          <c:xMode val="edge"/>
          <c:yMode val="edge"/>
          <c:x val="0.2210712066413279"/>
          <c:y val="0.93143986785268229"/>
          <c:w val="0.58235943038413673"/>
          <c:h val="6.8560062493061708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36753014568848E-2"/>
          <c:y val="2.3973049913562236E-2"/>
          <c:w val="0.86557352885237171"/>
          <c:h val="0.882958089582446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'Ergebnishaushalt II'!$A$9</c:f>
              <c:strCache>
                <c:ptCount val="1"/>
                <c:pt idx="0">
                  <c:v>Schlüsselzuweisungen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6.7806264920983803E-17"/>
                  <c:y val="-8.35290978051744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"/>
                  <c:y val="6.26468233538808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II'!$B$9:$L$9</c:f>
              <c:numCache>
                <c:formatCode>#,##0\ "€"</c:formatCode>
                <c:ptCount val="11"/>
                <c:pt idx="0">
                  <c:v>1638089</c:v>
                </c:pt>
                <c:pt idx="1">
                  <c:v>1223588</c:v>
                </c:pt>
                <c:pt idx="2">
                  <c:v>1310044</c:v>
                </c:pt>
                <c:pt idx="3">
                  <c:v>1836846</c:v>
                </c:pt>
                <c:pt idx="4">
                  <c:v>2038876</c:v>
                </c:pt>
                <c:pt idx="5">
                  <c:v>1684176</c:v>
                </c:pt>
                <c:pt idx="6">
                  <c:v>1637559</c:v>
                </c:pt>
                <c:pt idx="7">
                  <c:v>1935003</c:v>
                </c:pt>
                <c:pt idx="8">
                  <c:v>2174396</c:v>
                </c:pt>
                <c:pt idx="9">
                  <c:v>2154700</c:v>
                </c:pt>
                <c:pt idx="10">
                  <c:v>2184200</c:v>
                </c:pt>
              </c:numCache>
            </c:numRef>
          </c:val>
        </c:ser>
        <c:ser>
          <c:idx val="1"/>
          <c:order val="1"/>
          <c:tx>
            <c:strRef>
              <c:f>'Ergebnishaushalt II'!$A$14</c:f>
              <c:strCache>
                <c:ptCount val="1"/>
                <c:pt idx="0">
                  <c:v>Kreis- und Schulumlage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10"/>
              <c:layout>
                <c:manualLayout>
                  <c:x val="9.5234342590460512E-4"/>
                  <c:y val="1.644273580373362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'Ergebnishaushalt II'!$B$1:$M$1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'Ergebnishaushalt II'!$B$14:$L$14</c:f>
              <c:numCache>
                <c:formatCode>#,##0\ "€"</c:formatCode>
                <c:ptCount val="11"/>
                <c:pt idx="0">
                  <c:v>-3179233</c:v>
                </c:pt>
                <c:pt idx="1">
                  <c:v>-2951947</c:v>
                </c:pt>
                <c:pt idx="2">
                  <c:v>-2966914</c:v>
                </c:pt>
                <c:pt idx="3">
                  <c:v>-3343951</c:v>
                </c:pt>
                <c:pt idx="4">
                  <c:v>-3719657</c:v>
                </c:pt>
                <c:pt idx="5">
                  <c:v>-3589407</c:v>
                </c:pt>
                <c:pt idx="6">
                  <c:v>-3689594</c:v>
                </c:pt>
                <c:pt idx="7">
                  <c:v>-3832840</c:v>
                </c:pt>
                <c:pt idx="8">
                  <c:v>-3978984</c:v>
                </c:pt>
                <c:pt idx="9">
                  <c:v>-4376400</c:v>
                </c:pt>
                <c:pt idx="10">
                  <c:v>-4495600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979952"/>
        <c:axId val="149645408"/>
      </c:barChart>
      <c:catAx>
        <c:axId val="14997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645408"/>
        <c:crosses val="autoZero"/>
        <c:auto val="1"/>
        <c:lblAlgn val="ctr"/>
        <c:lblOffset val="100"/>
        <c:noMultiLvlLbl val="0"/>
      </c:catAx>
      <c:valAx>
        <c:axId val="149645408"/>
        <c:scaling>
          <c:orientation val="minMax"/>
          <c:max val="4000000"/>
          <c:min val="-7000000"/>
        </c:scaling>
        <c:delete val="0"/>
        <c:axPos val="l"/>
        <c:majorGridlines/>
        <c:numFmt formatCode="#,##0\ &quot;€&quot;" sourceLinked="1"/>
        <c:majorTickMark val="out"/>
        <c:minorTickMark val="none"/>
        <c:tickLblPos val="nextTo"/>
        <c:crossAx val="149979952"/>
        <c:crosses val="autoZero"/>
        <c:crossBetween val="between"/>
        <c:majorUnit val="1000000"/>
      </c:valAx>
    </c:plotArea>
    <c:legend>
      <c:legendPos val="r"/>
      <c:layout>
        <c:manualLayout>
          <c:xMode val="edge"/>
          <c:yMode val="edge"/>
          <c:x val="0.13317740898612324"/>
          <c:y val="0.93149075571502549"/>
          <c:w val="0.82059055910381762"/>
          <c:h val="6.850931637188396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113754802388847E-2"/>
          <c:y val="4.0475760379244205E-2"/>
          <c:w val="0.86474609152116855"/>
          <c:h val="0.73585473447502769"/>
        </c:manualLayout>
      </c:layout>
      <c:lineChart>
        <c:grouping val="standard"/>
        <c:varyColors val="0"/>
        <c:ser>
          <c:idx val="0"/>
          <c:order val="0"/>
          <c:tx>
            <c:strRef>
              <c:f>Investitionskredite!$B$1</c:f>
              <c:strCache>
                <c:ptCount val="1"/>
                <c:pt idx="0">
                  <c:v>Ergebnis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dPt>
            <c:idx val="9"/>
            <c:bubble3D val="0"/>
            <c:spPr>
              <a:ln>
                <a:solidFill>
                  <a:schemeClr val="tx2">
                    <a:lumMod val="75000"/>
                  </a:schemeClr>
                </a:solidFill>
              </a:ln>
            </c:spPr>
          </c:dPt>
          <c:dLbls>
            <c:dLbl>
              <c:idx val="8"/>
              <c:layout>
                <c:manualLayout>
                  <c:x val="-1.5824299136520979E-2"/>
                  <c:y val="-0.118015221528463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1.5824299136521155E-2"/>
                  <c:y val="0.1183948749545254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/>
              <a:lstStyle/>
              <a:p>
                <a:pPr>
                  <a:defRPr/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Investitionskredite!$A$2:$A$21</c:f>
              <c:strCache>
                <c:ptCount val="20"/>
                <c:pt idx="0">
                  <c:v>31.12.2000</c:v>
                </c:pt>
                <c:pt idx="1">
                  <c:v>31.12.2001</c:v>
                </c:pt>
                <c:pt idx="2">
                  <c:v>31.12.2002</c:v>
                </c:pt>
                <c:pt idx="3">
                  <c:v>31.12.2003</c:v>
                </c:pt>
                <c:pt idx="4">
                  <c:v>31.12.2004</c:v>
                </c:pt>
                <c:pt idx="5">
                  <c:v>31.12.2005</c:v>
                </c:pt>
                <c:pt idx="6">
                  <c:v>31.12.2006</c:v>
                </c:pt>
                <c:pt idx="7">
                  <c:v>31.12.2007</c:v>
                </c:pt>
                <c:pt idx="8">
                  <c:v>31.12.2008</c:v>
                </c:pt>
                <c:pt idx="9">
                  <c:v>31.12.2009</c:v>
                </c:pt>
                <c:pt idx="10">
                  <c:v>31.12.2010</c:v>
                </c:pt>
                <c:pt idx="11">
                  <c:v>31.12.2011</c:v>
                </c:pt>
                <c:pt idx="12">
                  <c:v>31.12.2012</c:v>
                </c:pt>
                <c:pt idx="13">
                  <c:v>31.12.2013</c:v>
                </c:pt>
                <c:pt idx="14">
                  <c:v>31.12.2014</c:v>
                </c:pt>
                <c:pt idx="15">
                  <c:v>31.12.2015</c:v>
                </c:pt>
                <c:pt idx="16">
                  <c:v>31.12.2016</c:v>
                </c:pt>
                <c:pt idx="17">
                  <c:v>31.12.2017</c:v>
                </c:pt>
                <c:pt idx="18">
                  <c:v>31.12.2018</c:v>
                </c:pt>
                <c:pt idx="19">
                  <c:v>31.12.2019</c:v>
                </c:pt>
              </c:strCache>
            </c:strRef>
          </c:cat>
          <c:val>
            <c:numRef>
              <c:f>Investitionskredite!$B$2:$B$21</c:f>
              <c:numCache>
                <c:formatCode>#,##0\ "€"</c:formatCode>
                <c:ptCount val="20"/>
                <c:pt idx="0">
                  <c:v>2041773</c:v>
                </c:pt>
                <c:pt idx="1">
                  <c:v>1897577.4990668923</c:v>
                </c:pt>
                <c:pt idx="2">
                  <c:v>1747077.63</c:v>
                </c:pt>
                <c:pt idx="3">
                  <c:v>1602669.08</c:v>
                </c:pt>
                <c:pt idx="4">
                  <c:v>1454039.1</c:v>
                </c:pt>
                <c:pt idx="5">
                  <c:v>1386996</c:v>
                </c:pt>
                <c:pt idx="6">
                  <c:v>1778894</c:v>
                </c:pt>
                <c:pt idx="7">
                  <c:v>1714014</c:v>
                </c:pt>
                <c:pt idx="8">
                  <c:v>1578430</c:v>
                </c:pt>
                <c:pt idx="9">
                  <c:v>3451597</c:v>
                </c:pt>
                <c:pt idx="10">
                  <c:v>4096100</c:v>
                </c:pt>
                <c:pt idx="11">
                  <c:v>4582766</c:v>
                </c:pt>
                <c:pt idx="12">
                  <c:v>4281932</c:v>
                </c:pt>
                <c:pt idx="13">
                  <c:v>3981098</c:v>
                </c:pt>
                <c:pt idx="14">
                  <c:v>5435264</c:v>
                </c:pt>
                <c:pt idx="15">
                  <c:v>5044430</c:v>
                </c:pt>
                <c:pt idx="16">
                  <c:v>4653596</c:v>
                </c:pt>
                <c:pt idx="17">
                  <c:v>4297959</c:v>
                </c:pt>
                <c:pt idx="18">
                  <c:v>3946185</c:v>
                </c:pt>
                <c:pt idx="19">
                  <c:v>4607193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Investitionskredite!$C$1</c:f>
              <c:strCache>
                <c:ptCount val="1"/>
                <c:pt idx="0">
                  <c:v>Prognose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c:spPr>
          </c:marker>
          <c:dPt>
            <c:idx val="17"/>
            <c:bubble3D val="0"/>
            <c:spPr>
              <a:ln cap="sq">
                <a:solidFill>
                  <a:schemeClr val="tx1"/>
                </a:solidFill>
                <a:bevel/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Investitionskredite!$A$2:$A$21</c:f>
              <c:strCache>
                <c:ptCount val="20"/>
                <c:pt idx="0">
                  <c:v>31.12.2000</c:v>
                </c:pt>
                <c:pt idx="1">
                  <c:v>31.12.2001</c:v>
                </c:pt>
                <c:pt idx="2">
                  <c:v>31.12.2002</c:v>
                </c:pt>
                <c:pt idx="3">
                  <c:v>31.12.2003</c:v>
                </c:pt>
                <c:pt idx="4">
                  <c:v>31.12.2004</c:v>
                </c:pt>
                <c:pt idx="5">
                  <c:v>31.12.2005</c:v>
                </c:pt>
                <c:pt idx="6">
                  <c:v>31.12.2006</c:v>
                </c:pt>
                <c:pt idx="7">
                  <c:v>31.12.2007</c:v>
                </c:pt>
                <c:pt idx="8">
                  <c:v>31.12.2008</c:v>
                </c:pt>
                <c:pt idx="9">
                  <c:v>31.12.2009</c:v>
                </c:pt>
                <c:pt idx="10">
                  <c:v>31.12.2010</c:v>
                </c:pt>
                <c:pt idx="11">
                  <c:v>31.12.2011</c:v>
                </c:pt>
                <c:pt idx="12">
                  <c:v>31.12.2012</c:v>
                </c:pt>
                <c:pt idx="13">
                  <c:v>31.12.2013</c:v>
                </c:pt>
                <c:pt idx="14">
                  <c:v>31.12.2014</c:v>
                </c:pt>
                <c:pt idx="15">
                  <c:v>31.12.2015</c:v>
                </c:pt>
                <c:pt idx="16">
                  <c:v>31.12.2016</c:v>
                </c:pt>
                <c:pt idx="17">
                  <c:v>31.12.2017</c:v>
                </c:pt>
                <c:pt idx="18">
                  <c:v>31.12.2018</c:v>
                </c:pt>
                <c:pt idx="19">
                  <c:v>31.12.2019</c:v>
                </c:pt>
              </c:strCache>
            </c:strRef>
          </c:cat>
          <c:val>
            <c:numRef>
              <c:f>Investitionskredite!$C$2:$C$21</c:f>
              <c:numCache>
                <c:formatCode>General</c:formatCode>
                <c:ptCount val="20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646192"/>
        <c:axId val="149646584"/>
      </c:lineChart>
      <c:catAx>
        <c:axId val="14964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/>
          <a:lstStyle/>
          <a:p>
            <a:pPr>
              <a:defRPr/>
            </a:pPr>
            <a:endParaRPr lang="de-DE"/>
          </a:p>
        </c:txPr>
        <c:crossAx val="149646584"/>
        <c:crosses val="autoZero"/>
        <c:auto val="1"/>
        <c:lblAlgn val="ctr"/>
        <c:lblOffset val="100"/>
        <c:noMultiLvlLbl val="0"/>
      </c:catAx>
      <c:valAx>
        <c:axId val="149646584"/>
        <c:scaling>
          <c:orientation val="minMax"/>
        </c:scaling>
        <c:delete val="0"/>
        <c:axPos val="l"/>
        <c:majorGridlines/>
        <c:numFmt formatCode="#,##0\ &quot;€&quot;" sourceLinked="1"/>
        <c:majorTickMark val="out"/>
        <c:minorTickMark val="none"/>
        <c:tickLblPos val="nextTo"/>
        <c:crossAx val="1496461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1B610-896B-4388-86F0-EF05268C8ACF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9FC20-EF1A-4095-966E-5D06E64A9B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5922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F482F-B203-4803-AC5C-B49B4B594095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4D33A-0479-4E34-BABA-886A1C6B12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28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493838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826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494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129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45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15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837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414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912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5673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062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184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83920" y="18467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860F7-3025-4796-866B-4ABC927F9C7D}" type="datetimeFigureOut">
              <a:rPr lang="de-DE" smtClean="0"/>
              <a:t>11.12.2018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Bild 1" descr="C:\Users\dmuntanj\AppData\Local\Microsoft\Windows\Temporary Internet Files\Content.Outlook\YHS2773R\LHT-14 Logo (h0310) rgb.png"/>
          <p:cNvPicPr/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50377" y="156496"/>
            <a:ext cx="3654217" cy="5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66CE-C845-49AF-A268-217822999C8A}" type="slidenum">
              <a:rPr lang="de-DE" smtClean="0"/>
              <a:t>‹Nr.›</a:t>
            </a:fld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0983"/>
            <a:ext cx="12192000" cy="53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3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ler" panose="020B05030303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ler" panose="020B05030303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ler" panose="020B05030303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ler" panose="020B05030303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r" panose="020B05030303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r" panose="020B05030303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371600"/>
            <a:ext cx="9144000" cy="4002833"/>
          </a:xfrm>
        </p:spPr>
        <p:txBody>
          <a:bodyPr/>
          <a:lstStyle/>
          <a:p>
            <a:r>
              <a:rPr lang="de-DE" dirty="0" smtClean="0"/>
              <a:t>Haushalt 2019 der Gemeinde Lahntal</a:t>
            </a:r>
            <a:br>
              <a:rPr lang="de-DE" dirty="0" smtClean="0"/>
            </a:br>
            <a:r>
              <a:rPr lang="de-DE" sz="4000" dirty="0" smtClean="0"/>
              <a:t>  </a:t>
            </a:r>
            <a:r>
              <a:rPr lang="de-DE" dirty="0"/>
              <a:t/>
            </a:r>
            <a:br>
              <a:rPr lang="de-DE" dirty="0"/>
            </a:br>
            <a:r>
              <a:rPr lang="de-DE" sz="4400" dirty="0" smtClean="0"/>
              <a:t>Bürgerversammlung am                          11. Dezember 2018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2122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443686"/>
              </p:ext>
            </p:extLst>
          </p:nvPr>
        </p:nvGraphicFramePr>
        <p:xfrm>
          <a:off x="884238" y="1045029"/>
          <a:ext cx="10515600" cy="5152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315829"/>
              </p:ext>
            </p:extLst>
          </p:nvPr>
        </p:nvGraphicFramePr>
        <p:xfrm>
          <a:off x="884238" y="970385"/>
          <a:ext cx="10515600" cy="522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160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805150"/>
              </p:ext>
            </p:extLst>
          </p:nvPr>
        </p:nvGraphicFramePr>
        <p:xfrm>
          <a:off x="737117" y="1017041"/>
          <a:ext cx="10685082" cy="5163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87698"/>
                <a:gridCol w="1599128"/>
                <a:gridCol w="1599128"/>
                <a:gridCol w="1599128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de-DE" sz="2500" b="1" dirty="0" smtClean="0"/>
                        <a:t>Erträge und Aufwendungen nach Produktbereichen</a:t>
                      </a:r>
                      <a:endParaRPr lang="de-DE" sz="25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lang="de-DE" sz="2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de-DE" sz="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de-DE" sz="1700" b="1" dirty="0" smtClean="0"/>
                        <a:t>Produktbereich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Ansatz 2019</a:t>
                      </a:r>
                      <a:endParaRPr lang="de-DE" sz="17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Erträge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Aufwendungen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Saldo</a:t>
                      </a:r>
                      <a:r>
                        <a:rPr lang="de-DE" sz="1700" b="1" baseline="0" dirty="0" smtClean="0"/>
                        <a:t> 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01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="1" baseline="0" dirty="0" smtClean="0"/>
                        <a:t>Innere Verwaltung</a:t>
                      </a:r>
                      <a:r>
                        <a:rPr lang="de-DE" sz="1600" baseline="0" dirty="0" smtClean="0"/>
                        <a:t> (</a:t>
                      </a:r>
                      <a:r>
                        <a:rPr lang="de-DE" sz="1600" dirty="0" smtClean="0"/>
                        <a:t>Gemeindegremien, Gemeindeverwaltung,</a:t>
                      </a:r>
                      <a:r>
                        <a:rPr lang="de-DE" sz="1600" baseline="0" dirty="0" smtClean="0"/>
                        <a:t> Fuhrpark)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87.150 €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1.213.825 €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- 1.126.675 €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02 </a:t>
                      </a:r>
                      <a:r>
                        <a:rPr lang="de-DE" sz="1600" b="1" dirty="0" smtClean="0"/>
                        <a:t>Sicherheit und Ordnung</a:t>
                      </a:r>
                      <a:r>
                        <a:rPr lang="de-DE" sz="1600" dirty="0" smtClean="0"/>
                        <a:t> (Wahlamt, Ordnungsamt, Verkehrs-überwachung, Einwohnermeldeamt, Standesamt, Feuerwehren)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278.950 €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703.300 €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- 424.350 €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04 </a:t>
                      </a:r>
                      <a:r>
                        <a:rPr lang="de-DE" sz="1600" b="1" dirty="0" smtClean="0"/>
                        <a:t>Kultur und Wissenschaft</a:t>
                      </a:r>
                      <a:r>
                        <a:rPr lang="de-DE" sz="1600" dirty="0" smtClean="0"/>
                        <a:t> (Büchereien, Otto-Ubbelohde-Haus,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dirty="0" smtClean="0"/>
                        <a:t>Partnerschaften, Vereinsförderung, Kirchen)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11.150 €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56.600 €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- 45.450 €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05 </a:t>
                      </a:r>
                      <a:r>
                        <a:rPr lang="de-DE" sz="1600" b="1" dirty="0" smtClean="0"/>
                        <a:t>Soziale Leistungen</a:t>
                      </a:r>
                      <a:r>
                        <a:rPr lang="de-DE" sz="1600" dirty="0" smtClean="0"/>
                        <a:t> (</a:t>
                      </a:r>
                      <a:r>
                        <a:rPr lang="de-DE" sz="1600" baseline="0" dirty="0" smtClean="0"/>
                        <a:t>Asylbewerber, Seniorenarbeit, Demografischer Wandel</a:t>
                      </a:r>
                      <a:r>
                        <a:rPr lang="de-DE" sz="1600" dirty="0" smtClean="0"/>
                        <a:t>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154.800 €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263.400 €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- 108.600 €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06 </a:t>
                      </a:r>
                      <a:r>
                        <a:rPr lang="de-DE" sz="1600" b="1" dirty="0" smtClean="0"/>
                        <a:t>Kinder-,</a:t>
                      </a:r>
                      <a:r>
                        <a:rPr lang="de-DE" sz="1600" b="1" baseline="0" dirty="0" smtClean="0"/>
                        <a:t> Jugend- und Familienhilfe</a:t>
                      </a:r>
                      <a:r>
                        <a:rPr lang="de-DE" sz="1600" baseline="0" dirty="0" smtClean="0"/>
                        <a:t> (</a:t>
                      </a:r>
                      <a:r>
                        <a:rPr lang="de-DE" sz="1600" dirty="0" smtClean="0"/>
                        <a:t>Kindertagesstätten, Spielplätze, Bolzplätze,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dirty="0" smtClean="0"/>
                        <a:t>Jugendarbeit, Jugendräume</a:t>
                      </a:r>
                      <a:r>
                        <a:rPr lang="de-DE" sz="1600" baseline="0" dirty="0" smtClean="0"/>
                        <a:t>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522.050 €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2.296.450 €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- 1.774.400 €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08 </a:t>
                      </a:r>
                      <a:r>
                        <a:rPr lang="de-DE" sz="1600" b="1" dirty="0" smtClean="0"/>
                        <a:t>Sportförderung</a:t>
                      </a:r>
                      <a:r>
                        <a:rPr lang="de-DE" sz="1600" dirty="0" smtClean="0"/>
                        <a:t> (Vereinsförderung, Sportplätze)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1.575 €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21.350 €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- 19.775 €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09 </a:t>
                      </a:r>
                      <a:r>
                        <a:rPr lang="de-DE" sz="1600" b="1" dirty="0" smtClean="0"/>
                        <a:t>Räumliche Planung und Entwicklung,</a:t>
                      </a:r>
                      <a:r>
                        <a:rPr lang="de-DE" sz="1600" b="1" baseline="0" dirty="0" smtClean="0"/>
                        <a:t> Geoinformation</a:t>
                      </a:r>
                      <a:r>
                        <a:rPr lang="de-DE" sz="1600" baseline="0" dirty="0" smtClean="0"/>
                        <a:t> (Bauleitplanung, Vermessungswesen)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6.800 €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63.300 €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- 56.500 €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9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820063"/>
              </p:ext>
            </p:extLst>
          </p:nvPr>
        </p:nvGraphicFramePr>
        <p:xfrm>
          <a:off x="737117" y="1017041"/>
          <a:ext cx="10685082" cy="5163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87698"/>
                <a:gridCol w="1599128"/>
                <a:gridCol w="1599128"/>
                <a:gridCol w="1599128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de-DE" sz="2500" b="1" dirty="0" smtClean="0"/>
                        <a:t>Erträge</a:t>
                      </a:r>
                      <a:r>
                        <a:rPr lang="de-DE" sz="2500" b="1" baseline="0" dirty="0" smtClean="0"/>
                        <a:t> und Aufwendungen nach Produktbereichen</a:t>
                      </a:r>
                      <a:endParaRPr lang="de-DE" sz="25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7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lang="de-DE" sz="2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de-DE" sz="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de-DE" sz="1700" b="1" dirty="0" smtClean="0"/>
                        <a:t>Produktbereich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Ansatz 2019</a:t>
                      </a:r>
                      <a:endParaRPr lang="de-DE" sz="17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Erträge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Aufwendungen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b="1" dirty="0" smtClean="0"/>
                        <a:t>Saldo</a:t>
                      </a:r>
                      <a:r>
                        <a:rPr lang="de-DE" sz="1700" b="1" baseline="0" dirty="0" smtClean="0"/>
                        <a:t> </a:t>
                      </a:r>
                      <a:endParaRPr lang="de-DE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baseline="0" dirty="0" smtClean="0"/>
                        <a:t>10 </a:t>
                      </a:r>
                      <a:r>
                        <a:rPr lang="de-DE" sz="1600" b="1" baseline="0" dirty="0" smtClean="0"/>
                        <a:t>Bauen und Wohnen</a:t>
                      </a:r>
                      <a:r>
                        <a:rPr lang="de-DE" sz="1600" baseline="0" dirty="0" smtClean="0"/>
                        <a:t> (</a:t>
                      </a:r>
                      <a:r>
                        <a:rPr lang="de-DE" sz="1600" dirty="0" smtClean="0"/>
                        <a:t>Bauverwaltung,</a:t>
                      </a:r>
                      <a:r>
                        <a:rPr lang="de-DE" sz="1600" baseline="0" dirty="0" smtClean="0"/>
                        <a:t> Liegenschaftsverwaltung, Gesundheitszentrum Goßfelden, Neubau- und Gewerbegebiete)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70.425 €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699.775 €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- 629.350 €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11 </a:t>
                      </a:r>
                      <a:r>
                        <a:rPr lang="de-DE" sz="1600" b="1" dirty="0" err="1" smtClean="0"/>
                        <a:t>Ver</a:t>
                      </a:r>
                      <a:r>
                        <a:rPr lang="de-DE" sz="1600" b="1" dirty="0" smtClean="0"/>
                        <a:t>- und Entsorgung</a:t>
                      </a:r>
                      <a:r>
                        <a:rPr lang="de-DE" sz="1600" dirty="0" smtClean="0"/>
                        <a:t> (Elektrizitätsversorgung,</a:t>
                      </a:r>
                      <a:r>
                        <a:rPr lang="de-DE" sz="1600" baseline="0" dirty="0" smtClean="0"/>
                        <a:t> Gasversorgung, Abfallwirtschaft</a:t>
                      </a:r>
                      <a:r>
                        <a:rPr lang="de-DE" sz="1600" dirty="0" smtClean="0"/>
                        <a:t>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196.500 €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52.575 €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143.925 €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12 </a:t>
                      </a:r>
                      <a:r>
                        <a:rPr lang="de-DE" sz="1600" b="1" dirty="0" smtClean="0"/>
                        <a:t>Verkehrsflächen und -anlagen, ÖPNV</a:t>
                      </a:r>
                      <a:r>
                        <a:rPr lang="de-DE" sz="1600" dirty="0" smtClean="0"/>
                        <a:t> (Gemeindestraßen, </a:t>
                      </a:r>
                      <a:r>
                        <a:rPr lang="de-DE" sz="1600" dirty="0" err="1" smtClean="0"/>
                        <a:t>Stra-ßenbeleuchtung</a:t>
                      </a:r>
                      <a:r>
                        <a:rPr lang="de-DE" sz="1600" dirty="0" smtClean="0"/>
                        <a:t>, Straßenreinigung, Winterdienst, ÖPNV, Bürgerbus)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268.700 €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865.125 €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- 596.425 €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13 </a:t>
                      </a:r>
                      <a:r>
                        <a:rPr lang="de-DE" sz="1600" b="1" dirty="0" smtClean="0"/>
                        <a:t>Natur- und Landschaftspflege</a:t>
                      </a:r>
                      <a:r>
                        <a:rPr lang="de-DE" sz="1600" dirty="0" smtClean="0"/>
                        <a:t> (Grünflächen, Gewässer, Friedhöfe, Landwirtschaft, Forstwirtschaft)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192.200 €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472.875 €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- 280.675 €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14 </a:t>
                      </a:r>
                      <a:r>
                        <a:rPr lang="de-DE" sz="1600" b="1" dirty="0" smtClean="0"/>
                        <a:t>Umweltschutz</a:t>
                      </a:r>
                      <a:r>
                        <a:rPr lang="de-DE" sz="1600" baseline="0" dirty="0" smtClean="0"/>
                        <a:t> (</a:t>
                      </a:r>
                      <a:r>
                        <a:rPr lang="de-DE" sz="1600" dirty="0" smtClean="0"/>
                        <a:t>Klimaschutz, Umweltschutz</a:t>
                      </a:r>
                      <a:r>
                        <a:rPr lang="de-DE" sz="1600" baseline="0" dirty="0" smtClean="0"/>
                        <a:t>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15 </a:t>
                      </a:r>
                      <a:r>
                        <a:rPr lang="de-DE" sz="1600" b="1" dirty="0" smtClean="0"/>
                        <a:t>Wirtschaft und Tourismus</a:t>
                      </a:r>
                      <a:r>
                        <a:rPr lang="de-DE" sz="1600" dirty="0" smtClean="0"/>
                        <a:t> (Wirtschaftsförderung, Dorfgemeinschaftshäuser, Festplätze, Radwege, Tourismus)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201.250 €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292.900 €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- 91.650 €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16 </a:t>
                      </a:r>
                      <a:r>
                        <a:rPr lang="de-DE" sz="1600" b="1" dirty="0" smtClean="0"/>
                        <a:t>Allgemeine</a:t>
                      </a:r>
                      <a:r>
                        <a:rPr lang="de-DE" sz="1600" b="1" baseline="0" dirty="0" smtClean="0"/>
                        <a:t> Finanzwirtschaft</a:t>
                      </a:r>
                      <a:r>
                        <a:rPr lang="de-DE" sz="1600" baseline="0" dirty="0" smtClean="0"/>
                        <a:t> (Steuern, Zuweisungen, allgemeine Umlagen, sonstige Finanzwirtschaft)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9.871.125 €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4.846.900 €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600" dirty="0" smtClean="0"/>
                        <a:t>5.024.225 €</a:t>
                      </a:r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55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998376"/>
            <a:ext cx="10515600" cy="692312"/>
          </a:xfrm>
        </p:spPr>
        <p:txBody>
          <a:bodyPr/>
          <a:lstStyle/>
          <a:p>
            <a:pPr algn="ctr"/>
            <a:r>
              <a:rPr lang="de-DE" dirty="0" smtClean="0"/>
              <a:t>Entwicklung der Schulden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866347"/>
              </p:ext>
            </p:extLst>
          </p:nvPr>
        </p:nvGraphicFramePr>
        <p:xfrm>
          <a:off x="884238" y="1846263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577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933061"/>
            <a:ext cx="10515600" cy="757627"/>
          </a:xfrm>
        </p:spPr>
        <p:txBody>
          <a:bodyPr/>
          <a:lstStyle/>
          <a:p>
            <a:pPr algn="ctr"/>
            <a:r>
              <a:rPr lang="de-DE" dirty="0" smtClean="0"/>
              <a:t>Stellenplan 2019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Insgesamt ergibt sich ein Stellenplus von 1,7 Stellen.</a:t>
            </a:r>
          </a:p>
          <a:p>
            <a:r>
              <a:rPr lang="de-DE" dirty="0" smtClean="0"/>
              <a:t>Davon sind 1,33 Stellen überwiegend über Dritte (0,83 über den Landkreis Marburg-Biedenkopf und 0,50 über die IKZ Gefahrgutüberwachung) finanziert.</a:t>
            </a:r>
          </a:p>
          <a:p>
            <a:r>
              <a:rPr lang="de-DE" dirty="0" smtClean="0"/>
              <a:t>1,0 Stelle wird erstmalig zur Unterstützung der Feuerwehren Lahntal eingerichtet.</a:t>
            </a:r>
          </a:p>
          <a:p>
            <a:r>
              <a:rPr lang="de-DE" dirty="0" smtClean="0"/>
              <a:t>0,87 Stellen für Mitarbeiter im Hausdienst werden durch Angebotserweiterungen in den Kindertagesstätten und Kinderkrippen eingerichtet.</a:t>
            </a:r>
          </a:p>
          <a:p>
            <a:r>
              <a:rPr lang="de-DE" dirty="0" smtClean="0"/>
              <a:t>1,5 Stellen (Ordnungsamt und Vorzimmer) werden gestrichen.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5111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167"/>
            <a:ext cx="10515600" cy="690466"/>
          </a:xfrm>
        </p:spPr>
        <p:txBody>
          <a:bodyPr/>
          <a:lstStyle/>
          <a:p>
            <a:pPr algn="ctr"/>
            <a:r>
              <a:rPr lang="de-DE" dirty="0" smtClean="0"/>
              <a:t>Vielen Dank für Ihre Aufmerksamkeit!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412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1278294"/>
          </a:xfrm>
        </p:spPr>
        <p:txBody>
          <a:bodyPr/>
          <a:lstStyle/>
          <a:p>
            <a:pPr algn="ctr"/>
            <a:r>
              <a:rPr lang="de-DE" dirty="0" smtClean="0"/>
              <a:t>„Haushalt“ - was ist das?     Begriffsdefinition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83920" y="2351314"/>
            <a:ext cx="10515600" cy="3846786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 smtClean="0"/>
              <a:t>Der Haushaltsplan ist ein für jedes Haushaltsjahr aufzustellen-des, systematisch gegliedertes Planwerk. Er beinhaltet die dem Haushaltsjahr wirtschaftlich zuzuordnenden Erträge und Aufwendungen sowie die im Haushaltsjahr voraussichtlich zu leistenden Ein- und Auszahlungen für Investitionen.</a:t>
            </a:r>
          </a:p>
          <a:p>
            <a:pPr marL="0" indent="0" algn="ctr">
              <a:buNone/>
            </a:pPr>
            <a:r>
              <a:rPr lang="de-DE" dirty="0" smtClean="0"/>
              <a:t>Der Haushaltsplan ist das zentrale Planungsinstrument der wirtschaftlichen Aktivitäten einer Gemeinde.</a:t>
            </a:r>
          </a:p>
          <a:p>
            <a:pPr marL="0" indent="0" algn="ctr">
              <a:buNone/>
            </a:pPr>
            <a:r>
              <a:rPr lang="de-DE" dirty="0" smtClean="0"/>
              <a:t>Der Haushaltsplan wird durch die Haushaltssatzung festgestellt und ist gleichzeitig deren wichtigster Bestandteil.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18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Grundsätze der Haushaltsplanung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83920" y="1846762"/>
            <a:ext cx="10515600" cy="4096838"/>
          </a:xfrm>
        </p:spPr>
        <p:txBody>
          <a:bodyPr>
            <a:normAutofit/>
          </a:bodyPr>
          <a:lstStyle/>
          <a:p>
            <a:r>
              <a:rPr lang="de-DE" dirty="0" smtClean="0"/>
              <a:t>Sicherstellung der stetigen Aufgabenerfüllung</a:t>
            </a:r>
          </a:p>
          <a:p>
            <a:r>
              <a:rPr lang="de-DE" dirty="0" smtClean="0"/>
              <a:t>Beachtung des gesamtwirtschaftlichen Gleichgewichtes</a:t>
            </a:r>
          </a:p>
          <a:p>
            <a:r>
              <a:rPr lang="de-DE" dirty="0" smtClean="0"/>
              <a:t>Führung der Haushaltswirtschaft nach den Grundsätzen der doppelten Buchführung</a:t>
            </a:r>
          </a:p>
          <a:p>
            <a:r>
              <a:rPr lang="de-DE" dirty="0"/>
              <a:t>Wirtschaftlichkeit und </a:t>
            </a:r>
            <a:r>
              <a:rPr lang="de-DE" dirty="0" smtClean="0"/>
              <a:t>Sparsamkeit</a:t>
            </a:r>
          </a:p>
          <a:p>
            <a:r>
              <a:rPr lang="de-DE" dirty="0" smtClean="0"/>
              <a:t>Erreichung eines Haushaltsausgleiches</a:t>
            </a:r>
          </a:p>
          <a:p>
            <a:r>
              <a:rPr lang="de-DE" dirty="0" smtClean="0"/>
              <a:t>Beachtung der intergenerativen Gerechtigkeit</a:t>
            </a:r>
          </a:p>
          <a:p>
            <a:r>
              <a:rPr lang="de-DE" dirty="0" smtClean="0"/>
              <a:t>Information der Öffentlichkeit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0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Ergebnishaushalt 2019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83920" y="1846762"/>
            <a:ext cx="10515600" cy="4096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/>
              <a:t>Im Ergebnishaushalt 2019 wurden der Gesamtbetrag der ordentlichen Erträge auf 11.862 675 EUR </a:t>
            </a:r>
            <a:r>
              <a:rPr lang="de-DE" dirty="0" smtClean="0"/>
              <a:t>und der </a:t>
            </a:r>
            <a:r>
              <a:rPr lang="de-DE" dirty="0"/>
              <a:t>Gesamtbetrag der ordentlichen Aufwendungen auf 11.848.375 EUR festgesetzt, somit schließt </a:t>
            </a:r>
            <a:r>
              <a:rPr lang="de-DE" dirty="0" smtClean="0"/>
              <a:t>der Ergebnishaushalt </a:t>
            </a:r>
            <a:r>
              <a:rPr lang="de-DE" dirty="0"/>
              <a:t>2019 mit einem Überschuss von 14.300 EUR</a:t>
            </a:r>
            <a:r>
              <a:rPr lang="de-DE" dirty="0" smtClean="0"/>
              <a:t>.</a:t>
            </a: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Die geplanten Erträge und Aufwendungen setzen sich dabei folgendermaßen zusammen:</a:t>
            </a:r>
          </a:p>
        </p:txBody>
      </p:sp>
    </p:spTree>
    <p:extLst>
      <p:ext uri="{BB962C8B-B14F-4D97-AF65-F5344CB8AC3E}">
        <p14:creationId xmlns:p14="http://schemas.microsoft.com/office/powerpoint/2010/main" val="33331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Mittelherkunft der Erträge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68543"/>
              </p:ext>
            </p:extLst>
          </p:nvPr>
        </p:nvGraphicFramePr>
        <p:xfrm>
          <a:off x="884238" y="1846263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323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Mittelherkunft der Erträge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369120"/>
              </p:ext>
            </p:extLst>
          </p:nvPr>
        </p:nvGraphicFramePr>
        <p:xfrm>
          <a:off x="884238" y="1846263"/>
          <a:ext cx="10404000" cy="397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0000"/>
                <a:gridCol w="1584000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Ansatz 2019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Privatrechtliche Leistungsentgelte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187.800 €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Öffentlich-rechtliche Leistungsentgelte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277.300 €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Kostenersatzleistungen und -erstattungen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495.350 €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Steuern und steuerähnliche Erträge einschließlich Erträge aus gesetzlichen Umlagen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7.284.800 €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Erträge aus Transferleistungen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289.900 €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Erträge aus Zuweisungen und Zuschüssen für laufende Zwecke und allgemeine Umlagen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2.589.150 €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Erträge aus der Auflösung von Sonderposten aus Investitionszuweisungen, -zuschüssen und   -beiträgen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482.250 €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Sonstige ordentliche Erträge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256.125 € 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Gesamtbetrag der Erträge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11.862.675 €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4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Mittelverwendung der Aufwendungen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654931"/>
              </p:ext>
            </p:extLst>
          </p:nvPr>
        </p:nvGraphicFramePr>
        <p:xfrm>
          <a:off x="884238" y="1846263"/>
          <a:ext cx="10515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029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07706"/>
            <a:ext cx="10515600" cy="682982"/>
          </a:xfrm>
        </p:spPr>
        <p:txBody>
          <a:bodyPr/>
          <a:lstStyle/>
          <a:p>
            <a:pPr algn="ctr"/>
            <a:r>
              <a:rPr lang="de-DE" dirty="0" smtClean="0"/>
              <a:t>Mittelverwendung der Aufwendungen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244093"/>
              </p:ext>
            </p:extLst>
          </p:nvPr>
        </p:nvGraphicFramePr>
        <p:xfrm>
          <a:off x="884238" y="1846263"/>
          <a:ext cx="10404000" cy="407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0000"/>
                <a:gridCol w="1584000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Ansatz 2019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Personalaufwendungen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1.686.850 €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Versorgungsaufwendungen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143.000 €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Aufwendungen für Sach- und Dienstleistungen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2.294.850 €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Abschreibungen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903.500 €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Aufwendungen für Zuweisungen und Zuschüsse sowie besondere Finanzaufwendungen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1.953.300 €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Steueraufwendungen einschließlich Aufwendungen aus gesetzlichen Umlageverpflichtungen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4.740.425 €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Transferaufwendungen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10.000 €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Sonstige ordentliche</a:t>
                      </a:r>
                      <a:r>
                        <a:rPr lang="de-DE" baseline="0" dirty="0" smtClean="0"/>
                        <a:t> Aufwendungen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8.450 €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Zinsen und ähnliche Aufwendungen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108.000 € 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Gesamtbetrag der Aufwendungen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11.848.375 €</a:t>
                      </a:r>
                      <a:endParaRPr lang="de-DE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15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618550"/>
              </p:ext>
            </p:extLst>
          </p:nvPr>
        </p:nvGraphicFramePr>
        <p:xfrm>
          <a:off x="884238" y="1063691"/>
          <a:ext cx="10515600" cy="5133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384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Breitbild</PresentationFormat>
  <Paragraphs>133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Aller</vt:lpstr>
      <vt:lpstr>Arial</vt:lpstr>
      <vt:lpstr>Calibri</vt:lpstr>
      <vt:lpstr>Office Theme</vt:lpstr>
      <vt:lpstr>Haushalt 2019 der Gemeinde Lahntal    Bürgerversammlung am                          11. Dezember 2018</vt:lpstr>
      <vt:lpstr>„Haushalt“ - was ist das?     Begriffsdefinition</vt:lpstr>
      <vt:lpstr>Grundsätze der Haushaltsplanung</vt:lpstr>
      <vt:lpstr>Ergebnishaushalt 2019</vt:lpstr>
      <vt:lpstr>Mittelherkunft der Erträge</vt:lpstr>
      <vt:lpstr>Mittelherkunft der Erträge</vt:lpstr>
      <vt:lpstr>Mittelverwendung der Aufwendungen</vt:lpstr>
      <vt:lpstr>Mittelverwendung der Aufwendungen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Entwicklung der Schulden</vt:lpstr>
      <vt:lpstr>Stellenplan 2019</vt:lpstr>
      <vt:lpstr>Vielen Dank für Ihre Aufmerksamkeit!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Litzenburger</dc:creator>
  <cp:lastModifiedBy>Detlef Battefeld</cp:lastModifiedBy>
  <cp:revision>61</cp:revision>
  <cp:lastPrinted>2018-12-11T14:29:42Z</cp:lastPrinted>
  <dcterms:created xsi:type="dcterms:W3CDTF">2018-11-26T13:49:53Z</dcterms:created>
  <dcterms:modified xsi:type="dcterms:W3CDTF">2018-12-11T15:40:46Z</dcterms:modified>
</cp:coreProperties>
</file>